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AAC97-B528-A047-9DFB-AE6373F6B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719" y="297656"/>
            <a:ext cx="8857283" cy="608409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hi-IN" sz="4800" b="1" i="1"/>
              <a:t>प्रा. सुनील ए. बिराजदार  </a:t>
            </a:r>
            <a:endParaRPr lang="en-US" sz="4800" b="1" i="1"/>
          </a:p>
          <a:p>
            <a:pPr marL="0" indent="0" algn="ctr">
              <a:buNone/>
            </a:pPr>
            <a:r>
              <a:rPr lang="hi-IN" sz="4800" b="1" i="1"/>
              <a:t>राज्यशास्त्र विभाग प्रमुख </a:t>
            </a:r>
            <a:endParaRPr lang="en-US" sz="4800" b="1" i="1"/>
          </a:p>
          <a:p>
            <a:pPr marL="0" indent="0" algn="ctr">
              <a:buNone/>
            </a:pPr>
            <a:r>
              <a:rPr lang="hi-IN" sz="4800" b="1" i="1"/>
              <a:t>श्री छत्रपती शिवाजी महाविद्यालय उमरगा</a:t>
            </a:r>
            <a:endParaRPr lang="en-US" sz="4800" b="1" i="1"/>
          </a:p>
        </p:txBody>
      </p:sp>
    </p:spTree>
    <p:extLst>
      <p:ext uri="{BB962C8B-B14F-4D97-AF65-F5344CB8AC3E}">
        <p14:creationId xmlns:p14="http://schemas.microsoft.com/office/powerpoint/2010/main" val="529200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9B1D6-0CEA-A047-9C2B-356EB2EBC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813" y="654845"/>
            <a:ext cx="8846343" cy="5750718"/>
          </a:xfrm>
        </p:spPr>
        <p:txBody>
          <a:bodyPr>
            <a:normAutofit/>
          </a:bodyPr>
          <a:lstStyle/>
          <a:p>
            <a:r>
              <a:rPr lang="hi-IN" sz="5400"/>
              <a:t>* फ्रेंच धर्मगुरु बोसंके यांच्या मतानुसार राजा हा देवाचा अवतार आहे.</a:t>
            </a:r>
            <a:endParaRPr lang="en-US" sz="5400"/>
          </a:p>
          <a:p>
            <a:r>
              <a:rPr lang="hi-IN" sz="5400"/>
              <a:t>* ग्रीक व रोमन लोकांनी राजाला ईश्वराचा अवतार मानले.</a:t>
            </a:r>
            <a:endParaRPr lang="en-US" sz="5400"/>
          </a:p>
        </p:txBody>
      </p:sp>
    </p:spTree>
    <p:extLst>
      <p:ext uri="{BB962C8B-B14F-4D97-AF65-F5344CB8AC3E}">
        <p14:creationId xmlns:p14="http://schemas.microsoft.com/office/powerpoint/2010/main" val="2114815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12256-4259-3D4E-BDA9-8818542E2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476250"/>
            <a:ext cx="8858250" cy="5893593"/>
          </a:xfrm>
        </p:spPr>
        <p:txBody>
          <a:bodyPr>
            <a:normAutofit/>
          </a:bodyPr>
          <a:lstStyle/>
          <a:p>
            <a:r>
              <a:rPr lang="hi-IN" sz="4800"/>
              <a:t>* प्लुटार्क यांच्या मते “एक वेळेस जमिनी शिवाय राज्य निर्माण होईल, पण ईश्वरीय श्रद्धेशिवाय   राज्य निर्माण होऊ शकत नाही.</a:t>
            </a:r>
            <a:endParaRPr lang="en-US" sz="4800"/>
          </a:p>
          <a:p>
            <a:r>
              <a:rPr lang="hi-IN" sz="4800"/>
              <a:t>* तिबेटियन  लोक दलाई लामाला अवलोकिता या देवाचा अवतार मानत असे.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2154333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C478C-91E2-F14A-99C5-0FA741452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438" y="321469"/>
            <a:ext cx="8774906" cy="6036469"/>
          </a:xfrm>
        </p:spPr>
        <p:txBody>
          <a:bodyPr>
            <a:normAutofit/>
          </a:bodyPr>
          <a:lstStyle/>
          <a:p>
            <a:r>
              <a:rPr lang="hi-IN" sz="5400" b="1"/>
              <a:t>दैवी सिद्धांताची वैशिष्ट्ये </a:t>
            </a:r>
            <a:r>
              <a:rPr lang="hi-IN" sz="4400"/>
              <a:t>   </a:t>
            </a:r>
            <a:endParaRPr lang="en-US" sz="4400"/>
          </a:p>
          <a:p>
            <a:r>
              <a:rPr lang="hi-IN" sz="4400"/>
              <a:t>1. राज्य हे ईश्वराने निर्माण केले आहे .</a:t>
            </a:r>
            <a:endParaRPr lang="en-US" sz="4400"/>
          </a:p>
          <a:p>
            <a:r>
              <a:rPr lang="hi-IN" sz="4400"/>
              <a:t>2. राजा हा ईश्वराचा प्रतिनिधी या नात्याने राज्यकारभार पाहू लागला.</a:t>
            </a:r>
            <a:endParaRPr lang="en-US" sz="4400"/>
          </a:p>
          <a:p>
            <a:r>
              <a:rPr lang="hi-IN" sz="4400"/>
              <a:t>3. राजाला अधिकार आणि सत्ता ईश्‍वराकडून प्राप्त झाली.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2511324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6129B-8C3B-2849-ABA0-7BF80419C8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813" y="345280"/>
            <a:ext cx="8953499" cy="6215063"/>
          </a:xfrm>
        </p:spPr>
        <p:txBody>
          <a:bodyPr>
            <a:noAutofit/>
          </a:bodyPr>
          <a:lstStyle/>
          <a:p>
            <a:r>
              <a:rPr lang="hi-IN" sz="4800"/>
              <a:t>4. राजा हा ईश्वराला जबाबदार असून नागरिकाला किंवा कायद्याला जबाबदार नाही.</a:t>
            </a:r>
            <a:endParaRPr lang="en-US" sz="4800"/>
          </a:p>
          <a:p>
            <a:r>
              <a:rPr lang="hi-IN" sz="4800"/>
              <a:t>5. राजाच्या आदेशाचे पालन करणे हे नागरिकांचे धार्मिक कर्तव्य.</a:t>
            </a:r>
            <a:endParaRPr lang="en-US" sz="4800"/>
          </a:p>
          <a:p>
            <a:r>
              <a:rPr lang="hi-IN" sz="4800"/>
              <a:t>6. राजाच्या आदेशाचे पालन न करणे म्हणजे पाप करणे होय.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220010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DA744-86FC-E540-BA18-11F9BD184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9" y="273845"/>
            <a:ext cx="8917780" cy="6048374"/>
          </a:xfrm>
        </p:spPr>
        <p:txBody>
          <a:bodyPr>
            <a:normAutofit/>
          </a:bodyPr>
          <a:lstStyle/>
          <a:p>
            <a:r>
              <a:rPr lang="hi-IN" sz="5400"/>
              <a:t>7. राजाला नागरिकांचा विरोध म्हणजे ईश्वराला विरोध समाजात येत असे.</a:t>
            </a:r>
            <a:endParaRPr lang="en-US" sz="5400"/>
          </a:p>
          <a:p>
            <a:endParaRPr lang="en-US" sz="5400"/>
          </a:p>
          <a:p>
            <a:pPr algn="ctr"/>
            <a:r>
              <a:rPr lang="en-US" sz="6000">
                <a:solidFill>
                  <a:schemeClr val="accent2"/>
                </a:solidFill>
              </a:rPr>
              <a:t>🙏  धन्यवाद  🙏</a:t>
            </a:r>
          </a:p>
        </p:txBody>
      </p:sp>
    </p:spTree>
    <p:extLst>
      <p:ext uri="{BB962C8B-B14F-4D97-AF65-F5344CB8AC3E}">
        <p14:creationId xmlns:p14="http://schemas.microsoft.com/office/powerpoint/2010/main" val="28028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C9976-A1C2-4543-8F5A-38BF03E81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719" y="309562"/>
            <a:ext cx="8858250" cy="6143626"/>
          </a:xfrm>
        </p:spPr>
        <p:txBody>
          <a:bodyPr>
            <a:normAutofit/>
          </a:bodyPr>
          <a:lstStyle/>
          <a:p>
            <a:r>
              <a:rPr lang="hi-IN" sz="5400" b="1">
                <a:solidFill>
                  <a:srgbClr val="00B050"/>
                </a:solidFill>
              </a:rPr>
              <a:t>राज्याच्या उत्पत्ती संबंधीचे सिद्धांत</a:t>
            </a:r>
            <a:endParaRPr lang="en-US" sz="5400" b="1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5400" b="1">
              <a:solidFill>
                <a:srgbClr val="00B050"/>
              </a:solidFill>
            </a:endParaRPr>
          </a:p>
          <a:p>
            <a:r>
              <a:rPr lang="hi-IN" sz="4800"/>
              <a:t>1. दैवी किंवा ईश्वरीय सिद्धांत</a:t>
            </a:r>
            <a:endParaRPr lang="en-US" sz="4800"/>
          </a:p>
          <a:p>
            <a:r>
              <a:rPr lang="hi-IN" sz="4800"/>
              <a:t>2. सामाजिक करार सिद्धांत (हॉब्ज, लॉक, रुसो)</a:t>
            </a:r>
            <a:endParaRPr lang="en-US" sz="4800"/>
          </a:p>
          <a:p>
            <a:r>
              <a:rPr lang="hi-IN" sz="4800"/>
              <a:t>3. उत्क्रांतीवादी सिद्धांत 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1626859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A4CDB-0156-C74C-9206-8BA4F553A3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719" y="369095"/>
            <a:ext cx="8893969" cy="6060280"/>
          </a:xfrm>
        </p:spPr>
        <p:txBody>
          <a:bodyPr>
            <a:noAutofit/>
          </a:bodyPr>
          <a:lstStyle/>
          <a:p>
            <a:r>
              <a:rPr lang="en-US" sz="4400"/>
              <a:t>1.</a:t>
            </a:r>
            <a:r>
              <a:rPr lang="hi-IN" sz="4800" b="1">
                <a:solidFill>
                  <a:srgbClr val="00B050"/>
                </a:solidFill>
              </a:rPr>
              <a:t>''दैवी किंवा ईश्वरीय सिद्धांत”</a:t>
            </a:r>
            <a:r>
              <a:rPr lang="hi-IN" sz="4400"/>
              <a:t> </a:t>
            </a:r>
            <a:endParaRPr lang="en-US" sz="4400"/>
          </a:p>
          <a:p>
            <a:pPr marL="0" indent="0">
              <a:buNone/>
            </a:pPr>
            <a:r>
              <a:rPr lang="en-US" sz="4400" b="1">
                <a:solidFill>
                  <a:schemeClr val="accent2"/>
                </a:solidFill>
              </a:rPr>
              <a:t>(Divine Origin Theory Of State)</a:t>
            </a:r>
          </a:p>
          <a:p>
            <a:r>
              <a:rPr lang="hi-IN" sz="4400"/>
              <a:t> राज्याच्या उत्पत्ती संबंधीचा हा सर्वात प्रथम व जुना सिद्धांत आहे , या सिद्धांतानुसार राज्याची निर्मिती ही ईश्वराने निर्माण केली असून</a:t>
            </a:r>
            <a:r>
              <a:rPr lang="en-IN" sz="4400"/>
              <a:t> </a:t>
            </a:r>
            <a:r>
              <a:rPr lang="hi-IN" sz="4400"/>
              <a:t>राजा हा ईश्वराचा प्रतिनिधी या नात्याने राज्याचा राज्यकारभार पाहतो.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422778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E9CBA-631A-8341-AAC3-4E8DC4A76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719" y="369094"/>
            <a:ext cx="8822531" cy="6084093"/>
          </a:xfrm>
        </p:spPr>
        <p:txBody>
          <a:bodyPr>
            <a:normAutofit/>
          </a:bodyPr>
          <a:lstStyle/>
          <a:p>
            <a:r>
              <a:rPr lang="hi-IN" sz="4400"/>
              <a:t>* राजा  कडे सर्वोच्च सत्ता असून  राजा हा केवळ ईश्वराला जबाबदार आहे. कारण तो देवाचा प्रतिनिधी आहे.</a:t>
            </a:r>
            <a:endParaRPr lang="en-US" sz="4400"/>
          </a:p>
          <a:p>
            <a:r>
              <a:rPr lang="hi-IN" sz="4400"/>
              <a:t>* राज्यातील प्रत्येक नागरिकांनी राज्याच्या आज्ञेचे पालन करणे म्हणजे त्यांचे धार्मिक कर्तव्य पार पाडणे होय.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4196575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A7428-A386-9846-918B-608323D97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97358"/>
            <a:ext cx="8822531" cy="5060155"/>
          </a:xfrm>
        </p:spPr>
        <p:txBody>
          <a:bodyPr>
            <a:normAutofit/>
          </a:bodyPr>
          <a:lstStyle/>
          <a:p>
            <a:r>
              <a:rPr lang="hi-IN" sz="6000"/>
              <a:t>* राजाचा आदेश म्हणजे देवाचा </a:t>
            </a:r>
            <a:r>
              <a:rPr lang="en-IN" sz="6000"/>
              <a:t>आ</a:t>
            </a:r>
            <a:r>
              <a:rPr lang="hi-IN" sz="6000"/>
              <a:t>देश, राजाला विरोध म्हणजे देवाला विरोध समजण्यात येत असे .</a:t>
            </a:r>
            <a:endParaRPr lang="en-US" sz="6000"/>
          </a:p>
        </p:txBody>
      </p:sp>
    </p:spTree>
    <p:extLst>
      <p:ext uri="{BB962C8B-B14F-4D97-AF65-F5344CB8AC3E}">
        <p14:creationId xmlns:p14="http://schemas.microsoft.com/office/powerpoint/2010/main" val="2928589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2E157-2177-FF47-8C38-C56EBB5ED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563" y="547689"/>
            <a:ext cx="8977312" cy="5798342"/>
          </a:xfrm>
        </p:spPr>
        <p:txBody>
          <a:bodyPr>
            <a:noAutofit/>
          </a:bodyPr>
          <a:lstStyle/>
          <a:p>
            <a:r>
              <a:rPr lang="hi-IN" sz="4000"/>
              <a:t>* हिंदू धर्म: - महाभारतासारख्या ग्रंथात भीष्माचार्यांनी वर्णन केल्याप्रमाणे जनता स्वतंत्र, निर्भयी, नि: स्वार्थ हेतूने कार्य करत होती.</a:t>
            </a:r>
            <a:endParaRPr lang="en-US" sz="4000"/>
          </a:p>
          <a:p>
            <a:r>
              <a:rPr lang="hi-IN" sz="4000"/>
              <a:t>* सत्य युगात अनाचार, गोंधळ व संघर्षाला कंटाळून ब्रह्मदेवाकडे लोकांनी राजा ची मागणी केली म्हणून ब्रह्मदेवाने मनु स राजा म्हणून पृथ्वीतलावावर पाठवले.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1272339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6ABB7-647F-1A4F-8F60-E2E67CDE7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813" y="440531"/>
            <a:ext cx="8929687" cy="5834063"/>
          </a:xfrm>
        </p:spPr>
        <p:txBody>
          <a:bodyPr>
            <a:normAutofit/>
          </a:bodyPr>
          <a:lstStyle/>
          <a:p>
            <a:r>
              <a:rPr lang="hi-IN" sz="4400"/>
              <a:t>* ख्रिस्ती धर्म ग्रंथानुसार योग्य राजाची निवड तसेच त्याला पदावरून काढणेही कार्य देवा कडूनच होत असे.</a:t>
            </a:r>
            <a:endParaRPr lang="en-US" sz="4400"/>
          </a:p>
          <a:p>
            <a:r>
              <a:rPr lang="hi-IN" sz="4400"/>
              <a:t>* जू , धर्मानुसार राजा ईश्वराचा प्रतिनिधी आहे, देवाने राजाला राज्यकारभार  करण्यासाठी पाठवले आहे. त्यामुळे राजा देवाला जबाबदार असतो.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2507407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4E6C5-3D69-2045-A9F7-3F185EAD6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531" y="404813"/>
            <a:ext cx="8858249" cy="5976937"/>
          </a:xfrm>
        </p:spPr>
        <p:txBody>
          <a:bodyPr>
            <a:normAutofit/>
          </a:bodyPr>
          <a:lstStyle/>
          <a:p>
            <a:r>
              <a:rPr lang="hi-IN" sz="4400"/>
              <a:t>* येशू ख्रिस्ताचा शिष्य सेंट पॉल यांच्यामध्ये  प्रत्येक जीवाने उच्च शक्तीच्या आधीन राहावे.</a:t>
            </a:r>
            <a:endParaRPr lang="en-US" sz="4400"/>
          </a:p>
          <a:p>
            <a:r>
              <a:rPr lang="hi-IN" sz="4400"/>
              <a:t>* ख्रिस्ती धर्मगुरू सेंट ऑस्टीन व पोप ग्रेगरी यांच्या मतानुसार लोक सदवर्तनी असल्यास त्यांना चांगला राज्यकर्ता मिळतो.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3697825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8FE78-ACBF-BA4D-8D73-F5236F0EC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476251"/>
            <a:ext cx="8882063" cy="5953124"/>
          </a:xfrm>
        </p:spPr>
        <p:txBody>
          <a:bodyPr>
            <a:normAutofit/>
          </a:bodyPr>
          <a:lstStyle/>
          <a:p>
            <a:r>
              <a:rPr lang="hi-IN" sz="4400"/>
              <a:t>* भारत , चीन, जपान, ग्रीस, रोमन मध्ये प्राचीन काळी राजाला सूर्यपुत्र म्हणून ओळखले जायचे म्हणजेच ईश्वराचा अंश </a:t>
            </a:r>
            <a:r>
              <a:rPr lang="en-US" sz="4400"/>
              <a:t>.</a:t>
            </a:r>
          </a:p>
          <a:p>
            <a:r>
              <a:rPr lang="hi-IN" sz="4400"/>
              <a:t>* इंग्लंडचा स्टुअर्ट घराण्याचा पहिला राजा जेम्स यांनी ' दि लॉज ऑफ फ्री मोनार्क' या ग्रंथात राजा ईश्वरीय अंश असल्याचे मानले.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384494209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Tanmay Birajdar</dc:creator>
  <cp:lastModifiedBy>Tanmay Birajdar</cp:lastModifiedBy>
  <cp:revision>8</cp:revision>
  <dcterms:created xsi:type="dcterms:W3CDTF">2020-07-07T08:43:47Z</dcterms:created>
  <dcterms:modified xsi:type="dcterms:W3CDTF">2020-07-08T06:26:39Z</dcterms:modified>
</cp:coreProperties>
</file>